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70" r:id="rId13"/>
    <p:sldId id="272" r:id="rId14"/>
    <p:sldId id="273" r:id="rId15"/>
    <p:sldId id="271" r:id="rId16"/>
    <p:sldId id="268" r:id="rId17"/>
    <p:sldId id="275" r:id="rId18"/>
    <p:sldId id="276" r:id="rId19"/>
    <p:sldId id="26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993300"/>
    <a:srgbClr val="663300"/>
    <a:srgbClr val="CC0000"/>
    <a:srgbClr val="CC3300"/>
    <a:srgbClr val="FF3300"/>
    <a:srgbClr val="F53749"/>
    <a:srgbClr val="0033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EB2E3-68EB-4399-872F-5E2E31A8B7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619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F4F99-F8C1-416C-BEBF-812D041EE7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235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5D680-3763-414E-A4F0-C5E42F1B16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008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7129E-10AE-4D5E-BF5C-572A6D3620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187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44539-E4C5-49BC-8FD9-D140F2FE33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43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5CA8E-6919-4C7C-80C4-F3CA4B5E92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06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8A333-9CF0-4A3B-98B7-4645CB50E5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86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E0004-B755-4A02-8A89-27A447D249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329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DF673-67E0-4B92-B041-649C679AF4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58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6C69D-FAF4-4E1E-BBC0-7C68B458BC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02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04346-CE11-4D60-9A05-D1F094E164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699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09E932-3D32-4413-9E89-F4D9314F702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76256" y="4293096"/>
            <a:ext cx="8219256" cy="764704"/>
          </a:xfrm>
          <a:effectLst>
            <a:outerShdw dist="91581" dir="19578596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br>
              <a:rPr lang="ru-RU" altLang="ru-RU" sz="4000" dirty="0"/>
            </a:br>
            <a:br>
              <a:rPr lang="ru-RU" altLang="ru-RU" sz="4000" dirty="0"/>
            </a:br>
            <a:br>
              <a:rPr lang="ru-RU" altLang="ru-RU" sz="4000" dirty="0"/>
            </a:br>
            <a:br>
              <a:rPr lang="ru-RU" altLang="ru-RU" sz="4000" dirty="0"/>
            </a:br>
            <a:endParaRPr lang="ru-RU" altLang="ru-RU" sz="4800" b="1" i="1" dirty="0">
              <a:solidFill>
                <a:srgbClr val="0066FF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88024" y="5517232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педагог-организатор </a:t>
            </a:r>
          </a:p>
          <a:p>
            <a:pPr algn="ctr"/>
            <a:r>
              <a:rPr lang="ru-RU" sz="1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Будтуева Э.Ю. 2021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60648"/>
            <a:ext cx="630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sz="1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39 имени </a:t>
            </a:r>
            <a:r>
              <a:rPr lang="ru-RU" sz="1400" b="1" dirty="0" err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Т.С.Дзебисова</a:t>
            </a:r>
            <a:endParaRPr lang="ru-RU" sz="1400" dirty="0">
              <a:solidFill>
                <a:srgbClr val="99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2384698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4800" b="1" i="1" dirty="0">
                <a:solidFill>
                  <a:srgbClr val="FF0000"/>
                </a:solidFill>
                <a:latin typeface="Tempus Sans ITC" panose="04020404030D07020202" pitchFamily="82" charset="0"/>
              </a:rPr>
              <a:t>Педагогическая </a:t>
            </a:r>
          </a:p>
          <a:p>
            <a:pPr algn="ctr"/>
            <a:r>
              <a:rPr lang="ru-RU" altLang="ru-RU" sz="4800" b="1" i="1" dirty="0">
                <a:solidFill>
                  <a:srgbClr val="FF0000"/>
                </a:solidFill>
                <a:latin typeface="Tempus Sans ITC" panose="04020404030D07020202" pitchFamily="82" charset="0"/>
              </a:rPr>
              <a:t>этика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0081" y="4761239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i="1" dirty="0">
                <a:solidFill>
                  <a:srgbClr val="006600"/>
                </a:solidFill>
                <a:latin typeface="Tempus Sans ITC" panose="04020404030D07020202" pitchFamily="82" charset="0"/>
              </a:rPr>
              <a:t>«Счастье-это когда тебя понимают»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95"/>
            <a:ext cx="9144000" cy="6858000"/>
          </a:xfrm>
          <a:prstGeom prst="rect">
            <a:avLst/>
          </a:prstGeom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16632"/>
            <a:ext cx="6408712" cy="1143000"/>
          </a:xfrm>
          <a:effectLst>
            <a:outerShdw dist="12700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r>
              <a:rPr lang="ru-RU" altLang="ru-RU" sz="3200" b="1" dirty="0">
                <a:solidFill>
                  <a:srgbClr val="CC0000"/>
                </a:solidFill>
                <a:latin typeface="Segoe Script" panose="020B0504020000000003" pitchFamily="34" charset="0"/>
              </a:rPr>
              <a:t>Педагогическое разрешение конфликта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259632"/>
            <a:ext cx="6506171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empus Sans ITC" panose="04020404030D07020202" pitchFamily="82" charset="0"/>
              </a:rPr>
              <a:t>Виды конфликтов: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Внутренние и внешние;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Межличностные и межгрупповые;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Социальные;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Межнациональные и межгосударственные;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Потенциальные и актуальные;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Прямые и опосредованные;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Конструктивные (стабилизирующие, продуктивные) и деструктивные  (неконструктивные);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Вертикальные и горизонтальные;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Предметные и личностные;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Ролевые;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Мотивационные;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Коммуникационные (основанные на непонимании).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2400" dirty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3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3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3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3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3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3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30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30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30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3000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3000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3000"/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3000"/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7632848" cy="3350096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altLang="ru-RU" sz="2000" b="1" i="1" dirty="0">
                <a:solidFill>
                  <a:srgbClr val="993300"/>
                </a:solidFill>
                <a:latin typeface="Tempus Sans ITC" panose="04020404030D07020202" pitchFamily="82" charset="0"/>
              </a:rPr>
              <a:t>         </a:t>
            </a: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Прежде всего следует попытаться овладеть конфликтной ситуацией, а это значит- разрядить обоюдную эмоциональную напряженность. Как? Начать с себя: убрать «лишнее» напряжение, скованность, бесцельные движения. Мимика, жесты. Поза, как мы знаем, не только выражают внутреннее состояние, но и влияют на него. </a:t>
            </a:r>
            <a:r>
              <a:rPr lang="ru-RU" altLang="ru-RU" sz="2000" b="1" dirty="0">
                <a:solidFill>
                  <a:srgbClr val="008000"/>
                </a:solidFill>
                <a:latin typeface="Tempus Sans ITC" panose="04020404030D07020202" pitchFamily="82" charset="0"/>
              </a:rPr>
              <a:t>Итак, внешнее спокойствие и выдержка!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94017" y="16024"/>
            <a:ext cx="6500556" cy="1143000"/>
          </a:xfrm>
          <a:effectLst>
            <a:outerShdw dist="45791" dir="18221404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r>
              <a:rPr lang="ru-RU" altLang="ru-RU" sz="3200" dirty="0">
                <a:solidFill>
                  <a:srgbClr val="CC0000"/>
                </a:solidFill>
                <a:latin typeface="Segoe Script" panose="020B0504020000000003" pitchFamily="34" charset="0"/>
              </a:rPr>
              <a:t>Правила разрешения конфликтов: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0" y="3720480"/>
            <a:ext cx="403194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" y="0"/>
            <a:ext cx="9144000" cy="6858000"/>
          </a:xfrm>
          <a:prstGeom prst="rect">
            <a:avLst/>
          </a:prstGeom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60560" y="64350"/>
            <a:ext cx="5544616" cy="1143000"/>
          </a:xfrm>
          <a:effectLst>
            <a:outerShdw dist="35921" dir="18900000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r>
              <a:rPr lang="ru-RU" altLang="ru-RU" sz="3200" b="1" dirty="0">
                <a:solidFill>
                  <a:srgbClr val="CC0000"/>
                </a:solidFill>
                <a:latin typeface="Segoe Script" panose="020B0504020000000003" pitchFamily="34" charset="0"/>
              </a:rPr>
              <a:t>Правила разрешения конфликтов: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828" y="1207350"/>
            <a:ext cx="7344816" cy="233739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altLang="ru-RU" sz="2400" b="1" i="1" dirty="0">
                <a:solidFill>
                  <a:srgbClr val="993300"/>
                </a:solidFill>
                <a:latin typeface="Tempus Sans ITC" panose="04020404030D07020202" pitchFamily="82" charset="0"/>
              </a:rPr>
              <a:t>          </a:t>
            </a: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Попытаться понять мотивы поведения собеседника. Включение мысленного анализа снижает эмоциональное возбуждение. Лучше выразить понимаю затруднительного положения: «Я не понимаю твое состояние», передать свое состояние: «Меня огорчает». Итак, не пытайтесь сразу оценивать поступок, стремитесь сначала выразить свое отношение к сложившейся ситуации</a:t>
            </a:r>
            <a:r>
              <a:rPr lang="ru-RU" altLang="ru-RU" sz="2400" dirty="0">
                <a:solidFill>
                  <a:srgbClr val="993300"/>
                </a:solidFill>
                <a:latin typeface="Tempus Sans ITC" panose="04020404030D07020202" pitchFamily="82" charset="0"/>
              </a:rPr>
              <a:t>.</a:t>
            </a:r>
          </a:p>
          <a:p>
            <a:pPr marL="609600" indent="-609600"/>
            <a:endParaRPr lang="ru-RU" altLang="ru-RU" dirty="0">
              <a:latin typeface="Tempus Sans ITC" panose="04020404030D07020202" pitchFamily="82" charset="0"/>
            </a:endParaRPr>
          </a:p>
          <a:p>
            <a:pPr marL="609600" indent="-609600"/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/>
          <a:stretch/>
        </p:blipFill>
        <p:spPr>
          <a:xfrm>
            <a:off x="251520" y="3986910"/>
            <a:ext cx="3527668" cy="2693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4"/>
            <a:ext cx="9144000" cy="6858000"/>
          </a:xfrm>
          <a:prstGeom prst="rect">
            <a:avLst/>
          </a:prstGeom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274638"/>
            <a:ext cx="6275040" cy="1143000"/>
          </a:xfrm>
          <a:effectLst>
            <a:outerShdw dist="28398" dir="20006097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r>
              <a:rPr lang="ru-RU" altLang="ru-RU" sz="3200" b="1" dirty="0">
                <a:solidFill>
                  <a:srgbClr val="FF0000"/>
                </a:solidFill>
                <a:latin typeface="Segoe Script" panose="020B0504020000000003" pitchFamily="34" charset="0"/>
              </a:rPr>
              <a:t>Правила разрешения конфликтов: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7056784" cy="2160240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ru-RU" altLang="ru-RU" sz="2800" dirty="0">
                <a:latin typeface="Tempus Sans ITC" panose="04020404030D07020202" pitchFamily="82" charset="0"/>
              </a:rPr>
              <a:t>       </a:t>
            </a:r>
            <a:r>
              <a:rPr lang="ru-RU" altLang="ru-RU" sz="24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Согласовать цель. Необходимо  как можно раньше осознать то, что объединяет Вас с обучающимся, увидеть «общую точку отсчета» взаимодействия, продемонстрировать его, выходя на позицию «Мы»</a:t>
            </a:r>
          </a:p>
          <a:p>
            <a:pPr marL="609600" indent="-609600"/>
            <a:endParaRPr lang="ru-RU" altLang="ru-RU" sz="2800" dirty="0">
              <a:latin typeface="Tempus Sans ITC" panose="04020404030D07020202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0" y="3501008"/>
            <a:ext cx="4805104" cy="3284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116632"/>
            <a:ext cx="5133256" cy="1143000"/>
          </a:xfrm>
          <a:effectLst>
            <a:outerShdw dist="45791" dir="19578596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r>
              <a:rPr lang="ru-RU" altLang="ru-RU" sz="3200" b="1" dirty="0">
                <a:solidFill>
                  <a:srgbClr val="CC0000"/>
                </a:solidFill>
                <a:latin typeface="Segoe Script" panose="020B0504020000000003" pitchFamily="34" charset="0"/>
              </a:rPr>
              <a:t>Правила разрешения конфликтов: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300" y="1259632"/>
            <a:ext cx="6429400" cy="2560776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ru-RU" altLang="ru-RU" sz="20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свою позицию уверенностью в возможности продуктивного решения. И наконец, после разрешения конфликта мысленно вернуться к нему, проанализировать его причины и возможности предотвращения. Всегда легче избежать острого столкновения, нежели погасить его.</a:t>
            </a:r>
          </a:p>
          <a:p>
            <a:pPr marL="609600" indent="-609600"/>
            <a:endParaRPr lang="ru-RU" altLang="ru-RU" dirty="0">
              <a:latin typeface="Tempus Sans ITC" panose="04020404030D070202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42384"/>
            <a:ext cx="4762500" cy="4442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0"/>
            <a:ext cx="9144000" cy="6858000"/>
          </a:xfrm>
          <a:prstGeom prst="rect">
            <a:avLst/>
          </a:prstGeom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03312"/>
            <a:ext cx="5544616" cy="1143000"/>
          </a:xfrm>
          <a:effectLst>
            <a:outerShdw dist="35921" dir="18900000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r>
              <a:rPr lang="ru-RU" altLang="ru-RU" sz="3200" b="1" dirty="0">
                <a:solidFill>
                  <a:srgbClr val="CC0000"/>
                </a:solidFill>
                <a:latin typeface="Segoe Script" panose="020B0504020000000003" pitchFamily="34" charset="0"/>
              </a:rPr>
              <a:t>Правила разрешения конфликтов: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800" y="1246313"/>
            <a:ext cx="5544616" cy="3046784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ru-RU" altLang="ru-RU" dirty="0"/>
              <a:t>     </a:t>
            </a:r>
            <a:r>
              <a:rPr lang="ru-RU" altLang="ru-RU" sz="24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 поведением повлиять на партнера (ребёнка, коллегу). Снять напряженность помогает молчаливое рассмотрение лица соучастника конфликта, что даст возможность педагогу сосредоточиться, изучить его состояние.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" y="2420888"/>
            <a:ext cx="4212468" cy="4273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88" y="29879"/>
            <a:ext cx="9144000" cy="6858000"/>
          </a:xfrm>
          <a:prstGeom prst="rect">
            <a:avLst/>
          </a:prstGeom>
        </p:spPr>
      </p:pic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18534"/>
            <a:ext cx="8229600" cy="5400675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Педагогический процесс основывается на отношениях педагога с обучающимся, придающих неповторимый личностный смысл, окрашивающих учебный процесс гаммой чувств, без которых никогда не достигнуть тайников детской души.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>
              <a:solidFill>
                <a:srgbClr val="993300"/>
              </a:solidFill>
              <a:latin typeface="Tempus Sans ITC" panose="04020404030D07020202" pitchFamily="82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При организации педагогического общения нельзя исходить только из педагогических целей и задач.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>
              <a:solidFill>
                <a:srgbClr val="993300"/>
              </a:solidFill>
              <a:latin typeface="Tempus Sans ITC" panose="04020404030D07020202" pitchFamily="82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Организуя педагогическое общение, важно точно и адекватно ориентировать речь на конкретного обучающегося или на весь класс.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>
              <a:solidFill>
                <a:srgbClr val="993300"/>
              </a:solidFill>
              <a:latin typeface="Tempus Sans ITC" panose="04020404030D07020202" pitchFamily="82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Общение в педагогическом процессе нельзя ограничивать только одной функцией – информацией.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>
              <a:solidFill>
                <a:srgbClr val="993300"/>
              </a:solidFill>
              <a:latin typeface="Tempus Sans ITC" panose="04020404030D07020202" pitchFamily="82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Вступая в контакт с обучающимися, не организуйте с ними общение «по вертикали», сверху вниз. Следует строить взаимоотношения так, чтобы позиция ведущего естественно вытекала из всей логики педагогического процесса.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16562"/>
            <a:ext cx="6255955" cy="1143000"/>
          </a:xfrm>
          <a:effectLst>
            <a:outerShdw dist="28398" dir="17793903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r>
              <a:rPr lang="ru-RU" altLang="ru-RU" sz="3200" b="1" dirty="0">
                <a:solidFill>
                  <a:srgbClr val="FF0000"/>
                </a:solidFill>
                <a:latin typeface="Segoe Script" panose="020B0504020000000003" pitchFamily="34" charset="0"/>
              </a:rPr>
              <a:t>Заповеди педагогического общения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16632"/>
            <a:ext cx="6948264" cy="1143000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FF0000"/>
                </a:solidFill>
                <a:latin typeface="Segoe Script" panose="020B0504020000000003" pitchFamily="34" charset="0"/>
              </a:rPr>
              <a:t>Заповеди педагогического общения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5432"/>
            <a:ext cx="6275396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Важно ощущать психологическую атмосферу в классе -без этого продуктивный учебно-воспитательный процесс невозможен. 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Научитесь видеть себя как бы со стороны, глазами детей. Анализировать собственную деятельность.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Надлежит научиться слушать детей.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Организуя общение с детьми, необходимо постоянно стремиться понять их настроение, уловить малейшие изменения в микроклимате класса; необходимо развивать в себе педагогическую наблюдательность.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Необходимо помнить, что </a:t>
            </a:r>
            <a:r>
              <a:rPr lang="ru-RU" altLang="ru-RU" sz="2000" b="1" dirty="0">
                <a:solidFill>
                  <a:srgbClr val="008000"/>
                </a:solidFill>
                <a:latin typeface="Tempus Sans ITC" panose="04020404030D07020202" pitchFamily="82" charset="0"/>
              </a:rPr>
              <a:t>конфликт может быть</a:t>
            </a:r>
            <a:r>
              <a:rPr lang="ru-RU" altLang="ru-RU" sz="2000" dirty="0">
                <a:solidFill>
                  <a:srgbClr val="993300"/>
                </a:solidFill>
                <a:latin typeface="Tempus Sans ITC" panose="04020404030D07020202" pitchFamily="82" charset="0"/>
              </a:rPr>
              <a:t>: следствием педагогической неграмотности; результатом столкновения требований. Установок, ценностных ориентаций, привычек и навыков; нужно анализировать причины конфликта.</a:t>
            </a:r>
          </a:p>
          <a:p>
            <a:pPr marL="609600" indent="-609600">
              <a:lnSpc>
                <a:spcPct val="80000"/>
              </a:lnSpc>
            </a:pPr>
            <a:endParaRPr lang="ru-RU" alt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1" y="19650"/>
            <a:ext cx="9144000" cy="6858000"/>
          </a:xfrm>
          <a:prstGeom prst="rect">
            <a:avLst/>
          </a:prstGeom>
        </p:spPr>
      </p:pic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5" y="1259632"/>
            <a:ext cx="5593580" cy="497768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 dirty="0">
                <a:solidFill>
                  <a:srgbClr val="008000"/>
                </a:solidFill>
                <a:latin typeface="Tempus Sans ITC" panose="04020404030D07020202" pitchFamily="82" charset="0"/>
              </a:rPr>
              <a:t>Чаще улыбайтесь детям. </a:t>
            </a:r>
            <a:r>
              <a:rPr lang="ru-RU" altLang="ru-RU" sz="2000" dirty="0">
                <a:solidFill>
                  <a:srgbClr val="663300"/>
                </a:solidFill>
                <a:latin typeface="Tempus Sans ITC" panose="04020404030D07020202" pitchFamily="82" charset="0"/>
              </a:rPr>
              <a:t>Улыбка при входе педагога в класс говорит о том, что встреча с обучающимися приятна вам.</a:t>
            </a:r>
          </a:p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rgbClr val="663300"/>
                </a:solidFill>
                <a:latin typeface="Tempus Sans ITC" panose="04020404030D07020202" pitchFamily="82" charset="0"/>
              </a:rPr>
              <a:t>Пусть из ваших уст почаще звучат одобрение, похвала, поощрение.</a:t>
            </a:r>
          </a:p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rgbClr val="663300"/>
                </a:solidFill>
                <a:latin typeface="Tempus Sans ITC" panose="04020404030D07020202" pitchFamily="82" charset="0"/>
              </a:rPr>
              <a:t>Следует развивать коммуникативную память-это поможет быстро восстановить предыдущую ситуацию общения с детьми, воспроизводить эмоциональную атмосферу общения. Расставлять верные акценты.</a:t>
            </a:r>
          </a:p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rgbClr val="663300"/>
                </a:solidFill>
                <a:latin typeface="Tempus Sans ITC" panose="04020404030D07020202" pitchFamily="82" charset="0"/>
              </a:rPr>
              <a:t>Не забывайте о коммуникативной подготовке к занятиям.</a:t>
            </a:r>
          </a:p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rgbClr val="663300"/>
                </a:solidFill>
                <a:latin typeface="Tempus Sans ITC" panose="04020404030D07020202" pitchFamily="82" charset="0"/>
              </a:rPr>
              <a:t>Умейте анализировать процесс общения .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solidFill>
                  <a:srgbClr val="008000"/>
                </a:solidFill>
                <a:latin typeface="Tempus Sans ITC" panose="04020404030D07020202" pitchFamily="82" charset="0"/>
              </a:rPr>
              <a:t>Следите за собственной речью! </a:t>
            </a:r>
          </a:p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rgbClr val="663300"/>
                </a:solidFill>
                <a:latin typeface="Tempus Sans ITC" panose="04020404030D07020202" pitchFamily="82" charset="0"/>
              </a:rPr>
              <a:t>Помните, что она -отражение вашей личности.     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latin typeface="Tempus Sans ITC" panose="04020404030D07020202" pitchFamily="82" charset="0"/>
            </a:endParaRPr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16632"/>
            <a:ext cx="6429400" cy="1143000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FF0000"/>
                </a:solidFill>
                <a:latin typeface="Segoe Script" panose="020B0504020000000003" pitchFamily="34" charset="0"/>
              </a:rPr>
              <a:t>Заповеди педагогического общения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24" y="1124744"/>
            <a:ext cx="2975372" cy="2215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" y="35884"/>
            <a:ext cx="9144000" cy="6858000"/>
          </a:xfrm>
          <a:prstGeom prst="rect">
            <a:avLst/>
          </a:prstGeom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35884"/>
            <a:ext cx="3954252" cy="975578"/>
          </a:xfrm>
          <a:effectLst>
            <a:outerShdw dist="45791" dir="18221404" algn="ctr" rotWithShape="0">
              <a:srgbClr val="339966">
                <a:alpha val="50000"/>
              </a:srgbClr>
            </a:outerShdw>
          </a:effectLst>
        </p:spPr>
        <p:txBody>
          <a:bodyPr/>
          <a:lstStyle/>
          <a:p>
            <a:r>
              <a:rPr lang="ru-RU" altLang="ru-RU" b="1" dirty="0">
                <a:solidFill>
                  <a:srgbClr val="FF3300"/>
                </a:solidFill>
                <a:latin typeface="Segoe Script" panose="020B0504020000000003" pitchFamily="34" charset="0"/>
              </a:rPr>
              <a:t>Заключение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668275"/>
            <a:ext cx="6120680" cy="3284398"/>
          </a:xfrm>
          <a:effectLst>
            <a:outerShdw dist="17961" dir="189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sz="2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b="1" dirty="0">
                <a:solidFill>
                  <a:srgbClr val="008000"/>
                </a:solidFill>
                <a:latin typeface="Tempus Sans ITC" panose="04020404030D07020202" pitchFamily="82" charset="0"/>
              </a:rPr>
              <a:t>       «Пойми ученика»-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2800" dirty="0">
              <a:solidFill>
                <a:srgbClr val="993300"/>
              </a:solidFill>
              <a:latin typeface="Monotype Corsiva" panose="03010101010201010101" pitchFamily="66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800" dirty="0">
                <a:solidFill>
                  <a:srgbClr val="993300"/>
                </a:solidFill>
                <a:latin typeface="Monotype Corsiva" panose="03010101010201010101" pitchFamily="66" charset="0"/>
              </a:rPr>
              <a:t>профессиональная заповедь педагога.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800" dirty="0">
                <a:solidFill>
                  <a:srgbClr val="993300"/>
                </a:solidFill>
                <a:latin typeface="Monotype Corsiva" panose="03010101010201010101" pitchFamily="66" charset="0"/>
              </a:rPr>
              <a:t>   Понять - это значит проникнуть во внутреннее, душевное состояние, понять мотивы действий, поступков, переживаний. Общение педагога и ребёнка порой становится судьбоносным. Умение, слушая, слышать своего собеседника-это мастерство преподавателя и, безусловно, искусство общения.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" y="3200935"/>
            <a:ext cx="2559348" cy="3645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74053" dir="19742175" algn="ctr" rotWithShape="0">
              <a:srgbClr val="008080">
                <a:alpha val="50000"/>
              </a:srgbClr>
            </a:outerShdw>
          </a:effectLst>
        </p:spPr>
        <p:txBody>
          <a:bodyPr/>
          <a:lstStyle/>
          <a:p>
            <a:r>
              <a:rPr lang="ru-RU" altLang="ru-RU" u="sng" dirty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591023"/>
            <a:ext cx="56641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altLang="ru-RU" sz="3600" b="1" dirty="0">
                <a:solidFill>
                  <a:srgbClr val="FF3300"/>
                </a:solidFill>
                <a:latin typeface="Segoe Script" panose="020B0504020000000003" pitchFamily="34" charset="0"/>
              </a:rPr>
              <a:t>План</a:t>
            </a:r>
            <a:endParaRPr lang="ru-RU" altLang="ru-RU" sz="3600" b="1" dirty="0">
              <a:latin typeface="Segoe Script" panose="020B0504020000000003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altLang="ru-RU" sz="2800" b="1" dirty="0">
                <a:solidFill>
                  <a:srgbClr val="993300"/>
                </a:solidFill>
                <a:latin typeface="Tempus Sans ITC" panose="04020404030D07020202" pitchFamily="82" charset="0"/>
              </a:rPr>
              <a:t>Педагогическая этика-часть педагогического мастерства.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altLang="ru-RU" sz="2800" b="1" dirty="0">
                <a:solidFill>
                  <a:srgbClr val="993300"/>
                </a:solidFill>
                <a:latin typeface="Tempus Sans ITC" panose="04020404030D07020202" pitchFamily="82" charset="0"/>
              </a:rPr>
              <a:t>Требования педагогической этики.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altLang="ru-RU" sz="2800" b="1" dirty="0">
                <a:solidFill>
                  <a:srgbClr val="993300"/>
                </a:solidFill>
                <a:latin typeface="Tempus Sans ITC" panose="04020404030D07020202" pitchFamily="82" charset="0"/>
              </a:rPr>
              <a:t>Педагогический такт.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altLang="ru-RU" sz="2800" b="1" dirty="0">
                <a:solidFill>
                  <a:srgbClr val="993300"/>
                </a:solidFill>
                <a:latin typeface="Tempus Sans ITC" panose="04020404030D07020202" pitchFamily="82" charset="0"/>
              </a:rPr>
              <a:t>Педагогическое разрешение конфликта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altLang="ru-RU" sz="2800" b="1" dirty="0">
                <a:solidFill>
                  <a:srgbClr val="993300"/>
                </a:solidFill>
                <a:latin typeface="Tempus Sans ITC" panose="04020404030D07020202" pitchFamily="82" charset="0"/>
              </a:rPr>
              <a:t>Заповеди педагогического общения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89" y="3292946"/>
            <a:ext cx="2508788" cy="3573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" y="0"/>
            <a:ext cx="9144000" cy="6858000"/>
          </a:xfrm>
          <a:prstGeom prst="rect">
            <a:avLst/>
          </a:prstGeom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3588" y="764704"/>
            <a:ext cx="6211594" cy="1143000"/>
          </a:xfrm>
          <a:effectLst>
            <a:outerShdw dist="71842" dir="18900000" algn="ctr" rotWithShape="0">
              <a:srgbClr val="008080">
                <a:alpha val="50000"/>
              </a:srgbClr>
            </a:outerShdw>
          </a:effectLst>
        </p:spPr>
        <p:txBody>
          <a:bodyPr/>
          <a:lstStyle/>
          <a:p>
            <a:r>
              <a:rPr lang="ru-RU" altLang="ru-RU" sz="3600" b="1" dirty="0">
                <a:solidFill>
                  <a:srgbClr val="FF3300"/>
                </a:solidFill>
                <a:latin typeface="Segoe Script" panose="020B0504020000000003" pitchFamily="34" charset="0"/>
              </a:rPr>
              <a:t>Педагогическая этика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3588" y="1669054"/>
            <a:ext cx="6680780" cy="381642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rgbClr val="663300"/>
                </a:solidFill>
                <a:latin typeface="Comic Sans MS" panose="030F0702030302020204" pitchFamily="66" charset="0"/>
              </a:rPr>
              <a:t>Педагогическая этика-это наука о педагогической нравственности.</a:t>
            </a:r>
          </a:p>
          <a:p>
            <a:pPr>
              <a:lnSpc>
                <a:spcPct val="90000"/>
              </a:lnSpc>
            </a:pPr>
            <a:r>
              <a:rPr lang="ru-RU" altLang="ru-RU" sz="2800" b="1" dirty="0">
                <a:solidFill>
                  <a:srgbClr val="663300"/>
                </a:solidFill>
                <a:latin typeface="Comic Sans MS" panose="030F0702030302020204" pitchFamily="66" charset="0"/>
              </a:rPr>
              <a:t>Педагогическая этика-наука, изучающая нормы поведения преподавателя</a:t>
            </a:r>
            <a:r>
              <a:rPr lang="ru-RU" altLang="ru-RU" sz="2800" dirty="0">
                <a:solidFill>
                  <a:srgbClr val="6633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66" y="3933056"/>
            <a:ext cx="4449151" cy="2685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4"/>
            <a:ext cx="9144000" cy="6858000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459106"/>
            <a:ext cx="5760721" cy="495201"/>
          </a:xfrm>
          <a:effectLst>
            <a:outerShdw dist="45791" dir="19578596" algn="ctr" rotWithShape="0">
              <a:srgbClr val="008080">
                <a:alpha val="50000"/>
              </a:srgbClr>
            </a:outerShdw>
          </a:effectLst>
        </p:spPr>
        <p:txBody>
          <a:bodyPr/>
          <a:lstStyle/>
          <a:p>
            <a:r>
              <a:rPr lang="ru-RU" altLang="ru-RU" sz="3200" b="1" dirty="0">
                <a:solidFill>
                  <a:srgbClr val="FF3300"/>
                </a:solidFill>
                <a:latin typeface="Segoe Script" panose="020B0504020000000003" pitchFamily="34" charset="0"/>
              </a:rPr>
              <a:t>Некоторые качества педагога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9792" y="1268665"/>
            <a:ext cx="5797152" cy="4509120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663300"/>
                </a:solidFill>
                <a:latin typeface="Tempus Sans ITC" panose="04020404030D07020202" pitchFamily="82" charset="0"/>
              </a:rPr>
              <a:t>Честность </a:t>
            </a:r>
          </a:p>
          <a:p>
            <a:pPr algn="ctr"/>
            <a:r>
              <a:rPr lang="ru-RU" altLang="ru-RU" sz="2400" b="1" dirty="0">
                <a:solidFill>
                  <a:srgbClr val="663300"/>
                </a:solidFill>
                <a:latin typeface="Tempus Sans ITC" panose="04020404030D07020202" pitchFamily="82" charset="0"/>
              </a:rPr>
              <a:t>Доброжелательность </a:t>
            </a:r>
          </a:p>
          <a:p>
            <a:pPr algn="ctr"/>
            <a:r>
              <a:rPr lang="ru-RU" altLang="ru-RU" sz="2400" b="1" dirty="0">
                <a:solidFill>
                  <a:srgbClr val="663300"/>
                </a:solidFill>
                <a:latin typeface="Tempus Sans ITC" panose="04020404030D07020202" pitchFamily="82" charset="0"/>
              </a:rPr>
              <a:t>Глубокая заинтересованность в успехах своих питомцев, уважение к их личности</a:t>
            </a:r>
          </a:p>
          <a:p>
            <a:pPr algn="ctr"/>
            <a:r>
              <a:rPr lang="ru-RU" altLang="ru-RU" sz="2400" b="1" dirty="0">
                <a:solidFill>
                  <a:srgbClr val="663300"/>
                </a:solidFill>
                <a:latin typeface="Tempus Sans ITC" panose="04020404030D07020202" pitchFamily="82" charset="0"/>
              </a:rPr>
              <a:t>Чувство ответственности за результаты труда</a:t>
            </a:r>
          </a:p>
          <a:p>
            <a:pPr algn="ctr"/>
            <a:r>
              <a:rPr lang="ru-RU" altLang="ru-RU" sz="2400" b="1" dirty="0">
                <a:solidFill>
                  <a:srgbClr val="663300"/>
                </a:solidFill>
                <a:latin typeface="Tempus Sans ITC" panose="04020404030D07020202" pitchFamily="82" charset="0"/>
              </a:rPr>
              <a:t>Соблюдение дисциплины</a:t>
            </a:r>
          </a:p>
          <a:p>
            <a:pPr>
              <a:buFontTx/>
              <a:buNone/>
            </a:pPr>
            <a:r>
              <a:rPr lang="ru-RU" altLang="ru-RU" dirty="0"/>
              <a:t> </a:t>
            </a:r>
          </a:p>
          <a:p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3493057" cy="41979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4"/>
            <a:ext cx="9144000" cy="6858000"/>
          </a:xfrm>
          <a:prstGeom prst="rect">
            <a:avLst/>
          </a:prstGeom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2431" y="25121"/>
            <a:ext cx="6609928" cy="1143000"/>
          </a:xfrm>
          <a:effectLst>
            <a:outerShdw dist="25400" dir="5400000" algn="ctr" rotWithShape="0">
              <a:srgbClr val="008080"/>
            </a:outerShdw>
          </a:effectLst>
        </p:spPr>
        <p:txBody>
          <a:bodyPr/>
          <a:lstStyle/>
          <a:p>
            <a:r>
              <a:rPr lang="ru-RU" altLang="ru-RU" sz="2800" b="1" dirty="0">
                <a:solidFill>
                  <a:srgbClr val="FF3300"/>
                </a:solidFill>
                <a:latin typeface="Segoe Script" panose="020B0504020000000003" pitchFamily="34" charset="0"/>
              </a:rPr>
              <a:t>Педагогическая этика-часть педагогического мастерства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7256"/>
            <a:ext cx="709323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663300"/>
                </a:solidFill>
                <a:latin typeface="Tempus Sans ITC" panose="04020404030D07020202" pitchFamily="82" charset="0"/>
              </a:rPr>
              <a:t>Важным основанием профессиональной культуры педагога является педагогическая этика или деонтология (от греч.</a:t>
            </a:r>
            <a:r>
              <a:rPr lang="en-US" alt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deon</a:t>
            </a:r>
            <a:r>
              <a:rPr lang="en-US" altLang="ru-RU" sz="2400" b="1" dirty="0">
                <a:solidFill>
                  <a:srgbClr val="663300"/>
                </a:solidFill>
                <a:latin typeface="Tempus Sans ITC" panose="04020404030D07020202" pitchFamily="82" charset="0"/>
              </a:rPr>
              <a:t>-</a:t>
            </a:r>
            <a:r>
              <a:rPr lang="ru-RU" altLang="ru-RU" sz="2400" b="1" dirty="0">
                <a:solidFill>
                  <a:srgbClr val="663300"/>
                </a:solidFill>
                <a:latin typeface="Tempus Sans ITC" panose="04020404030D07020202" pitchFamily="82" charset="0"/>
              </a:rPr>
              <a:t>долг и</a:t>
            </a:r>
            <a:r>
              <a:rPr lang="en-US" altLang="ru-RU" sz="2400" b="1" dirty="0">
                <a:solidFill>
                  <a:srgbClr val="663300"/>
                </a:solidFill>
                <a:latin typeface="Tempus Sans ITC" panose="04020404030D07020202" pitchFamily="82" charset="0"/>
              </a:rPr>
              <a:t> </a:t>
            </a:r>
            <a:r>
              <a:rPr lang="en-US" altLang="ru-RU" sz="24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l</a:t>
            </a:r>
            <a:r>
              <a:rPr lang="en-US" altLang="ru-RU" sz="2400" b="1" u="sng" dirty="0">
                <a:solidFill>
                  <a:srgbClr val="FF0000"/>
                </a:solidFill>
                <a:latin typeface="Tempus Sans ITC" panose="04020404030D07020202" pitchFamily="82" charset="0"/>
              </a:rPr>
              <a:t>ogos</a:t>
            </a:r>
            <a:r>
              <a:rPr lang="en-US" altLang="ru-RU" sz="2400" b="1" dirty="0">
                <a:solidFill>
                  <a:srgbClr val="663300"/>
                </a:solidFill>
                <a:latin typeface="Tempus Sans ITC" panose="04020404030D07020202" pitchFamily="82" charset="0"/>
              </a:rPr>
              <a:t>-</a:t>
            </a:r>
            <a:r>
              <a:rPr lang="ru-RU" altLang="ru-RU" sz="2400" b="1" dirty="0">
                <a:solidFill>
                  <a:srgbClr val="663300"/>
                </a:solidFill>
                <a:latin typeface="Tempus Sans ITC" panose="04020404030D07020202" pitchFamily="82" charset="0"/>
              </a:rPr>
              <a:t>учение), этика (от греч.</a:t>
            </a:r>
            <a:r>
              <a:rPr lang="en-US" altLang="ru-RU" sz="2400" b="1" dirty="0">
                <a:solidFill>
                  <a:srgbClr val="663300"/>
                </a:solidFill>
                <a:latin typeface="Tempus Sans ITC" panose="04020404030D07020202" pitchFamily="82" charset="0"/>
              </a:rPr>
              <a:t>ethos-</a:t>
            </a:r>
            <a:r>
              <a:rPr lang="ru-RU" altLang="ru-RU" sz="2400" b="1" dirty="0">
                <a:solidFill>
                  <a:srgbClr val="663300"/>
                </a:solidFill>
                <a:latin typeface="Tempus Sans ITC" panose="04020404030D07020202" pitchFamily="82" charset="0"/>
              </a:rPr>
              <a:t>нрав, обычай)-наука о нормах и правилах поведения, взаимоотношений между людьми.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663300"/>
                </a:solidFill>
                <a:latin typeface="Tempus Sans ITC" panose="04020404030D07020202" pitchFamily="82" charset="0"/>
              </a:rPr>
              <a:t>Педагогическая этика на основе </a:t>
            </a:r>
            <a:r>
              <a:rPr lang="ru-RU" altLang="ru-RU" sz="2400" b="1" dirty="0" err="1">
                <a:solidFill>
                  <a:srgbClr val="663300"/>
                </a:solidFill>
                <a:latin typeface="Tempus Sans ITC" panose="04020404030D07020202" pitchFamily="82" charset="0"/>
              </a:rPr>
              <a:t>общеэтических</a:t>
            </a:r>
            <a:r>
              <a:rPr lang="ru-RU" altLang="ru-RU" sz="2400" b="1" dirty="0">
                <a:solidFill>
                  <a:srgbClr val="663300"/>
                </a:solidFill>
                <a:latin typeface="Tempus Sans ITC" panose="04020404030D07020202" pitchFamily="82" charset="0"/>
              </a:rPr>
              <a:t> норм определяет нормативные нравственные позиции, которыми необходимо руководствоваться педагогу в процессе общения с детьми, их родителями, коллегами.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0"/>
            <a:ext cx="9144000" cy="6858000"/>
          </a:xfrm>
          <a:prstGeom prst="rect">
            <a:avLst/>
          </a:prstGeom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497887" cy="5040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 dirty="0">
                <a:solidFill>
                  <a:srgbClr val="993300"/>
                </a:solidFill>
                <a:latin typeface="Tempus Sans ITC" panose="04020404030D07020202" pitchFamily="82" charset="0"/>
              </a:rPr>
              <a:t>Не спешите подвергать критике установившиеся годами в этом учреждении традиции, формы работы и «с ходу» предлагать те или иные нововведения. 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solidFill>
                  <a:srgbClr val="993300"/>
                </a:solidFill>
                <a:latin typeface="Tempus Sans ITC" panose="04020404030D07020202" pitchFamily="82" charset="0"/>
              </a:rPr>
              <a:t>Обсуждая открытое занятие педагога, начните с характеристики положительных моментов; этим вы окажете ему моральную поддержку.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solidFill>
                  <a:srgbClr val="993300"/>
                </a:solidFill>
                <a:latin typeface="Tempus Sans ITC" panose="04020404030D07020202" pitchFamily="82" charset="0"/>
              </a:rPr>
              <a:t>Если в классе обучающиеся не справились с заданием или плохо вели себя на занятии, некорректно винить в этом детей, педагога, родителей. Надо искать причины неудач в собственных методических просчетах.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solidFill>
                  <a:srgbClr val="993300"/>
                </a:solidFill>
                <a:latin typeface="Tempus Sans ITC" panose="04020404030D07020202" pitchFamily="82" charset="0"/>
              </a:rPr>
              <a:t>Если вы не согласны с мнением старшего, уважаемого коллеги или администрации, не следует занимать соглашательскую позицию, но и не стоит обострять отношения.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solidFill>
                  <a:srgbClr val="006600"/>
                </a:solidFill>
                <a:latin typeface="Tempus Sans ITC" panose="04020404030D07020202" pitchFamily="82" charset="0"/>
              </a:rPr>
              <a:t>Помните: </a:t>
            </a:r>
            <a:r>
              <a:rPr lang="ru-RU" altLang="ru-RU" sz="2000" b="1" dirty="0">
                <a:solidFill>
                  <a:srgbClr val="993300"/>
                </a:solidFill>
                <a:latin typeface="Tempus Sans ITC" panose="04020404030D07020202" pitchFamily="82" charset="0"/>
              </a:rPr>
              <a:t>ваша доброжелательность, контактность, стремление к деловому сотрудничеству, готовность учесть лучший опыт, поддержать новое начинание - главные предпосылки благоприятной атмосферы успешной деятельности и хорошего творческого самочувствия в трудовом коллективе.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-13383"/>
            <a:ext cx="6948264" cy="1143000"/>
          </a:xfrm>
          <a:effectLst>
            <a:outerShdw dist="12700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r>
              <a:rPr lang="ru-RU" altLang="ru-RU" sz="2400" b="1" dirty="0">
                <a:solidFill>
                  <a:srgbClr val="CC3300"/>
                </a:solidFill>
                <a:latin typeface="Segoe Script" panose="020B0504020000000003" pitchFamily="34" charset="0"/>
              </a:rPr>
              <a:t>Этический кодекс взаимоотношений педагога с коллегами по работе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73318"/>
            <a:ext cx="5166637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4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Установка, усиливающая веру в успех;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4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правильных взаимоотношений между педагогом и ребёнком. Доброжелательное отношение к каждому обучающемуся;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4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Благоприятное речевое общение с детьми с самой первой встречи;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4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Облик самого педагога, внешний вид, сама обстановка в классе.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07596" y="365159"/>
            <a:ext cx="6903431" cy="1143000"/>
          </a:xfrm>
          <a:effectLst>
            <a:outerShdw dist="12700" dir="10800000" algn="ctr" rotWithShape="0">
              <a:srgbClr val="FFFF00"/>
            </a:outerShdw>
          </a:effectLst>
        </p:spPr>
        <p:txBody>
          <a:bodyPr/>
          <a:lstStyle/>
          <a:p>
            <a:r>
              <a:rPr lang="ru-RU" altLang="ru-RU" sz="3200" b="1" dirty="0">
                <a:solidFill>
                  <a:srgbClr val="CC0000"/>
                </a:solidFill>
                <a:latin typeface="Segoe Script" panose="020B0504020000000003" pitchFamily="34" charset="0"/>
              </a:rPr>
              <a:t>Требования педагогической этики: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26732"/>
            <a:ext cx="2888922" cy="4567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  <p:bldP spid="552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66"/>
            <a:ext cx="9144000" cy="6858000"/>
          </a:xfrm>
          <a:prstGeom prst="rect">
            <a:avLst/>
          </a:prstGeom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-13708"/>
            <a:ext cx="6552728" cy="1143000"/>
          </a:xfrm>
          <a:effectLst>
            <a:outerShdw dist="53882" dir="18900000" algn="ctr" rotWithShape="0">
              <a:schemeClr val="hlink">
                <a:alpha val="50000"/>
              </a:schemeClr>
            </a:outerShdw>
          </a:effectLst>
        </p:spPr>
        <p:txBody>
          <a:bodyPr/>
          <a:lstStyle/>
          <a:p>
            <a:r>
              <a:rPr lang="ru-RU" altLang="ru-RU" sz="3200" b="1" dirty="0">
                <a:solidFill>
                  <a:srgbClr val="CC0000"/>
                </a:solidFill>
                <a:latin typeface="Segoe Script" panose="020B0504020000000003" pitchFamily="34" charset="0"/>
              </a:rPr>
              <a:t>Педагогический такт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20038"/>
            <a:ext cx="7560964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rgbClr val="663300"/>
                </a:solidFill>
                <a:latin typeface="Tempus Sans ITC" panose="04020404030D07020202" pitchFamily="82" charset="0"/>
              </a:rPr>
              <a:t>Такт – чувство меры, создающее умение вести себя приличным, подобающим образом(словарь С.И. Ожегова)</a:t>
            </a:r>
          </a:p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rgbClr val="663300"/>
                </a:solidFill>
                <a:latin typeface="Tempus Sans ITC" panose="04020404030D07020202" pitchFamily="82" charset="0"/>
              </a:rPr>
              <a:t>Педагогический такт – принцип меры, который педагог должен соблюдать в процессе общения с детьми; определяется педагогическим мастерством, опытом, уровнем культуры и личностными качествами педагога; выражается в умении найти оптимальные меры воспитательного воздействия в любых ситуациях(в том числе и в конфликтных), не унижая достоинства ребенка и не вызывая у него сопротивления воспитанию(педагогический энциклопедический словарь под ред. Б.М. Бим-</a:t>
            </a:r>
            <a:r>
              <a:rPr lang="ru-RU" altLang="ru-RU" sz="2000" dirty="0" err="1">
                <a:solidFill>
                  <a:srgbClr val="663300"/>
                </a:solidFill>
                <a:latin typeface="Tempus Sans ITC" panose="04020404030D07020202" pitchFamily="82" charset="0"/>
              </a:rPr>
              <a:t>Бада</a:t>
            </a:r>
            <a:r>
              <a:rPr lang="ru-RU" altLang="ru-RU" sz="2000" dirty="0">
                <a:solidFill>
                  <a:srgbClr val="663300"/>
                </a:solidFill>
                <a:latin typeface="Tempus Sans ITC" panose="04020404030D07020202" pitchFamily="82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rgbClr val="663300"/>
                </a:solidFill>
                <a:latin typeface="Tempus Sans ITC" panose="04020404030D07020202" pitchFamily="82" charset="0"/>
              </a:rPr>
              <a:t>Педагогический такт предполагает учет личностных особенностей субъектов общения, соблюдение нравственно-этических профессиональных установок педагога.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Педагогический такт - профессиональное качество педагога, часть его мастерства.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62"/>
            <a:ext cx="9144000" cy="6858000"/>
          </a:xfrm>
          <a:prstGeom prst="rect">
            <a:avLst/>
          </a:prstGeom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840760" cy="1143000"/>
          </a:xfrm>
          <a:effectLst>
            <a:outerShdw dist="40161" dir="20493903" algn="ctr" rotWithShape="0">
              <a:srgbClr val="FFFF00">
                <a:alpha val="50000"/>
              </a:srgbClr>
            </a:outerShdw>
          </a:effectLst>
        </p:spPr>
        <p:txBody>
          <a:bodyPr/>
          <a:lstStyle/>
          <a:p>
            <a:r>
              <a:rPr lang="ru-RU" altLang="ru-RU" sz="3200" b="1" dirty="0">
                <a:solidFill>
                  <a:srgbClr val="CC0000"/>
                </a:solidFill>
                <a:latin typeface="Segoe Script" panose="020B0504020000000003" pitchFamily="34" charset="0"/>
              </a:rPr>
              <a:t>Основные признаки педагогического такта: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68" y="1145348"/>
            <a:ext cx="8856663" cy="4641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993300"/>
                </a:solidFill>
                <a:latin typeface="Tempus Sans ITC" panose="04020404030D07020202" pitchFamily="82" charset="0"/>
              </a:rPr>
              <a:t>Естественность, простота обращения без фамильярности;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993300"/>
                </a:solidFill>
                <a:latin typeface="Tempus Sans ITC" panose="04020404030D07020202" pitchFamily="82" charset="0"/>
              </a:rPr>
              <a:t>Искренность тона, лишенная всякой фальши;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993300"/>
                </a:solidFill>
                <a:latin typeface="Tempus Sans ITC" panose="04020404030D07020202" pitchFamily="82" charset="0"/>
              </a:rPr>
              <a:t>Доверие к ребёнку без попустительства;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993300"/>
                </a:solidFill>
                <a:latin typeface="Tempus Sans ITC" panose="04020404030D07020202" pitchFamily="82" charset="0"/>
              </a:rPr>
              <a:t>Просьба без упрашивания;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993300"/>
                </a:solidFill>
                <a:latin typeface="Tempus Sans ITC" panose="04020404030D07020202" pitchFamily="82" charset="0"/>
              </a:rPr>
              <a:t>Советы и рекомендации без навязчивости;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993300"/>
                </a:solidFill>
                <a:latin typeface="Tempus Sans ITC" panose="04020404030D07020202" pitchFamily="82" charset="0"/>
              </a:rPr>
              <a:t>Требования и внушения без подавления самостоятельности воспитанника;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993300"/>
                </a:solidFill>
                <a:latin typeface="Tempus Sans ITC" panose="04020404030D07020202" pitchFamily="82" charset="0"/>
              </a:rPr>
              <a:t>Серьезность тона без натянутости в отношениях;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993300"/>
                </a:solidFill>
                <a:latin typeface="Tempus Sans ITC" panose="04020404030D07020202" pitchFamily="82" charset="0"/>
              </a:rPr>
              <a:t>Ирония и юмор без уничижающей насмешливости;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993300"/>
                </a:solidFill>
                <a:latin typeface="Tempus Sans ITC" panose="04020404030D07020202" pitchFamily="82" charset="0"/>
              </a:rPr>
              <a:t>Требовательность без мелкой придирчивости;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993300"/>
                </a:solidFill>
                <a:latin typeface="Tempus Sans ITC" panose="04020404030D07020202" pitchFamily="82" charset="0"/>
              </a:rPr>
              <a:t>Деловитость в отношениях без раздражительности, холодности и сухости;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993300"/>
                </a:solidFill>
                <a:latin typeface="Tempus Sans ITC" panose="04020404030D07020202" pitchFamily="82" charset="0"/>
              </a:rPr>
              <a:t>Твердость и последовательность в осуществлении воспитательных воздействий без необоснованной отмены требования;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993300"/>
                </a:solidFill>
                <a:latin typeface="Tempus Sans ITC" panose="04020404030D07020202" pitchFamily="82" charset="0"/>
              </a:rPr>
              <a:t>Развитие самостоятельности без мелочной опеки;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993300"/>
                </a:solidFill>
                <a:latin typeface="Tempus Sans ITC" panose="04020404030D07020202" pitchFamily="82" charset="0"/>
              </a:rPr>
              <a:t>Быстрота и своевременность воспитательного воздействия без поспешности и опрометчивых решений;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993300"/>
                </a:solidFill>
                <a:latin typeface="Tempus Sans ITC" panose="04020404030D07020202" pitchFamily="82" charset="0"/>
              </a:rPr>
              <a:t>Внимательность к обучающемуся без подчеркивания своего контроля; спокойная сосредоточенность и уравновешенность в общении, исключающая безразличие и излишнюю возбудимость;</a:t>
            </a:r>
          </a:p>
          <a:p>
            <a:pPr>
              <a:lnSpc>
                <a:spcPct val="80000"/>
              </a:lnSpc>
            </a:pPr>
            <a:r>
              <a:rPr lang="ru-RU" altLang="ru-RU" sz="1800" dirty="0">
                <a:solidFill>
                  <a:srgbClr val="993300"/>
                </a:solidFill>
                <a:latin typeface="Tempus Sans ITC" panose="04020404030D07020202" pitchFamily="82" charset="0"/>
              </a:rPr>
              <a:t>Ведение беседы с обучающимся без дидактизма и морализирования.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Главный признак педагогического такта – нахождение меры в отношениях педагога и воспитанника в процессе общения.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52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52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522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522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1259</Words>
  <Application>Microsoft Office PowerPoint</Application>
  <PresentationFormat>Экран 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Comic Sans MS</vt:lpstr>
      <vt:lpstr>Monotype Corsiva</vt:lpstr>
      <vt:lpstr>Segoe Script</vt:lpstr>
      <vt:lpstr>Tempus Sans ITC</vt:lpstr>
      <vt:lpstr>Times New Roman</vt:lpstr>
      <vt:lpstr>Wingdings</vt:lpstr>
      <vt:lpstr>Оформление по умолчанию</vt:lpstr>
      <vt:lpstr>    </vt:lpstr>
      <vt:lpstr> </vt:lpstr>
      <vt:lpstr>Педагогическая этика</vt:lpstr>
      <vt:lpstr>Некоторые качества педагога</vt:lpstr>
      <vt:lpstr>Педагогическая этика-часть педагогического мастерства</vt:lpstr>
      <vt:lpstr>Этический кодекс взаимоотношений педагога с коллегами по работе</vt:lpstr>
      <vt:lpstr>Требования педагогической этики:</vt:lpstr>
      <vt:lpstr>Педагогический такт</vt:lpstr>
      <vt:lpstr>Основные признаки педагогического такта:</vt:lpstr>
      <vt:lpstr>Педагогическое разрешение конфликта</vt:lpstr>
      <vt:lpstr>Правила разрешения конфликтов: </vt:lpstr>
      <vt:lpstr>Правила разрешения конфликтов:</vt:lpstr>
      <vt:lpstr>Правила разрешения конфликтов:</vt:lpstr>
      <vt:lpstr>Правила разрешения конфликтов:</vt:lpstr>
      <vt:lpstr>Правила разрешения конфликтов:</vt:lpstr>
      <vt:lpstr>Заповеди педагогического общения</vt:lpstr>
      <vt:lpstr>Заповеди педагогического общения</vt:lpstr>
      <vt:lpstr>Заповеди педагогического общения</vt:lpstr>
      <vt:lpstr>Заключение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этика</dc:title>
  <dc:creator>home</dc:creator>
  <cp:lastModifiedBy>Эльмира Будтуева</cp:lastModifiedBy>
  <cp:revision>31</cp:revision>
  <dcterms:created xsi:type="dcterms:W3CDTF">2010-04-15T14:24:17Z</dcterms:created>
  <dcterms:modified xsi:type="dcterms:W3CDTF">2021-01-25T17:27:41Z</dcterms:modified>
</cp:coreProperties>
</file>